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  <p:sldId id="268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EEDCA-067B-401B-A335-FBB28F814196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67625-6973-4CFC-8EF1-5A6138660A0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2</a:t>
            </a:fld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11</a:t>
            </a:fld>
            <a:endParaRPr lang="en-I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12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3</a:t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4</a:t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5</a:t>
            </a:fld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6</a:t>
            </a:fld>
            <a:endParaRPr lang="en-I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7</a:t>
            </a:fld>
            <a:endParaRPr lang="en-I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8</a:t>
            </a:fld>
            <a:endParaRPr lang="en-I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9</a:t>
            </a:fld>
            <a:endParaRPr lang="en-I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467625-6973-4CFC-8EF1-5A6138660A02}" type="slidenum">
              <a:rPr lang="en-IN" smtClean="0"/>
              <a:pPr/>
              <a:t>10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2" y="275036"/>
            <a:ext cx="1543051" cy="585073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4" y="275036"/>
            <a:ext cx="4476751" cy="585073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1" y="1600201"/>
            <a:ext cx="3009900" cy="45255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1" y="1600201"/>
            <a:ext cx="3009900" cy="45255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3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D76A7-7BDA-4E8A-AC00-395F997A5C0D}" type="datetimeFigureOut">
              <a:rPr lang="en-IN" smtClean="0"/>
              <a:pPr/>
              <a:t>02-06-2021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F784B-3F94-4924-B61F-DF0795255762}" type="slidenum">
              <a:rPr lang="en-IN" smtClean="0"/>
              <a:pPr/>
              <a:t>‹Nr.›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s://developer.nvidia.com/cuda-education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adams.dm.unipi.it/~gronchi/nbody/nonsimple" TargetMode="External"/><Relationship Id="rId5" Type="http://schemas.openxmlformats.org/officeDocument/2006/relationships/hyperlink" Target="https://en.wikipedia.org/wiki/N-body_problem" TargetMode="External"/><Relationship Id="rId4" Type="http://schemas.openxmlformats.org/officeDocument/2006/relationships/hyperlink" Target="http://www.nvidia.com/object/what-is-gpu-computing.html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 descr="D:\nvidi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475656" y="1707654"/>
            <a:ext cx="72728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rgbClr val="FFFF00"/>
                </a:solidFill>
              </a:rPr>
              <a:t> </a:t>
            </a:r>
            <a:r>
              <a:rPr lang="en-IN" sz="5400" dirty="0" err="1">
                <a:solidFill>
                  <a:srgbClr val="FFFF00"/>
                </a:solidFill>
              </a:rPr>
              <a:t>Strömungssimulation</a:t>
            </a:r>
            <a:r>
              <a:rPr lang="en-IN" sz="5400" dirty="0">
                <a:solidFill>
                  <a:srgbClr val="FFFF00"/>
                </a:solidFill>
              </a:rPr>
              <a:t> auf GPUs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Benchmarks by using the Neptune1 cluster 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8032" y="3507854"/>
            <a:ext cx="8892480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467544" y="987574"/>
            <a:ext cx="8424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	To observe the execution time with different hardware configurations, we have implemented the same code in provided Neptune1 cluster.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758157"/>
            <a:ext cx="5868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Execution with  GPU acceleration(parallel)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Observations from the results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563638"/>
            <a:ext cx="89644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Execution time with GPU acceleration is far lesser than sequential CPU execution. This is due to the availability of more cores in GPU.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Selection of number of blocks and threads  must be done by keeping hardware configuration in mind.</a:t>
            </a:r>
          </a:p>
          <a:p>
            <a:r>
              <a:rPr lang="en-IN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400" y="3283119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Limitations: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2400" y="3729102"/>
            <a:ext cx="8964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GPU cores are not as much powerful as CPU cores.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Size of parameters passing while calling global function is limited.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059582"/>
            <a:ext cx="89644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[1] </a:t>
            </a:r>
            <a:r>
              <a:rPr lang="en-IN" sz="2400" dirty="0">
                <a:solidFill>
                  <a:schemeClr val="bg1"/>
                </a:solidFill>
                <a:hlinkClick r:id="rId4"/>
              </a:rPr>
              <a:t>http://www.nvidia.com/object/what-is-gpu-computing.html</a:t>
            </a:r>
            <a:endParaRPr lang="en-IN" sz="2400" dirty="0">
              <a:solidFill>
                <a:schemeClr val="bg1"/>
              </a:solidFill>
            </a:endParaRPr>
          </a:p>
          <a:p>
            <a:r>
              <a:rPr lang="en-IN" sz="2400" dirty="0">
                <a:solidFill>
                  <a:schemeClr val="bg1"/>
                </a:solidFill>
              </a:rPr>
              <a:t>[2] </a:t>
            </a:r>
            <a:r>
              <a:rPr lang="en-IN" sz="2400" dirty="0">
                <a:solidFill>
                  <a:schemeClr val="bg1"/>
                </a:solidFill>
                <a:hlinkClick r:id="rId5"/>
              </a:rPr>
              <a:t>https://en.wikipedia.org/wiki/N-body_problem</a:t>
            </a:r>
            <a:endParaRPr lang="en-IN" sz="2400" dirty="0">
              <a:solidFill>
                <a:schemeClr val="bg1"/>
              </a:solidFill>
            </a:endParaRPr>
          </a:p>
          <a:p>
            <a:r>
              <a:rPr lang="en-IN" sz="2400" dirty="0">
                <a:solidFill>
                  <a:schemeClr val="bg1"/>
                </a:solidFill>
              </a:rPr>
              <a:t>[3] </a:t>
            </a:r>
            <a:r>
              <a:rPr lang="en-IN" sz="2400" dirty="0">
                <a:solidFill>
                  <a:schemeClr val="bg1"/>
                </a:solidFill>
                <a:hlinkClick r:id="rId6"/>
              </a:rPr>
              <a:t>http://adams.dm.unipi.it/~gronchi/nbody/nonsimple</a:t>
            </a:r>
            <a:endParaRPr lang="en-IN" sz="2400" dirty="0">
              <a:solidFill>
                <a:schemeClr val="bg1"/>
              </a:solidFill>
            </a:endParaRPr>
          </a:p>
          <a:p>
            <a:r>
              <a:rPr lang="en-IN" sz="2400" dirty="0">
                <a:solidFill>
                  <a:schemeClr val="bg1"/>
                </a:solidFill>
              </a:rPr>
              <a:t>[4] </a:t>
            </a:r>
            <a:r>
              <a:rPr lang="en-IN" sz="2400" dirty="0">
                <a:solidFill>
                  <a:schemeClr val="bg1"/>
                </a:solidFill>
                <a:hlinkClick r:id="rId7"/>
              </a:rPr>
              <a:t>https://developer.nvidia.com/cuda-education</a:t>
            </a:r>
            <a:endParaRPr lang="en-IN" sz="2400" dirty="0">
              <a:solidFill>
                <a:schemeClr val="bg1"/>
              </a:solidFill>
            </a:endParaRPr>
          </a:p>
          <a:p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 descr="D:\nvidi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843808" y="1203598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rgbClr val="FFFF00"/>
                </a:solidFill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24544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0040" y="987574"/>
            <a:ext cx="89644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Problem statement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Requirement of GPU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GPU acceleration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Solution approach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Comparison between CPU and GPU execution.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Benchmarks of the program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Observations from results</a:t>
            </a:r>
          </a:p>
          <a:p>
            <a:pPr>
              <a:buFont typeface="Arial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0538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987574"/>
            <a:ext cx="8964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The task is to accelerate the  computations of the N-Body problem using GPU &amp; OMP technologies</a:t>
            </a:r>
          </a:p>
        </p:txBody>
      </p:sp>
      <p:pic>
        <p:nvPicPr>
          <p:cNvPr id="2050" name="Picture 2" descr="D:\nbody.g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44208" y="1419622"/>
            <a:ext cx="2359530" cy="2325628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395536" y="1851670"/>
            <a:ext cx="59046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n-Body problem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predicting the individual motions of group of objects interacting with each other in a bounded system as shown in the figure.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3943171"/>
            <a:ext cx="8820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In our case, we have considered vortex elements in a fluid as an n-body problem. By using  CUDA technology, we can accelerate the computation.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49730" y="342655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[2]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Requirement of GPUs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99543"/>
            <a:ext cx="8964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	In the modern world, there are very powerful CPUs but still there is a requirement of  GPU to execute or run a program. 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8194" name="Picture 2" descr="GPU Vs GPU: Which is better?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04892" y="2571750"/>
            <a:ext cx="3239108" cy="2219201"/>
          </a:xfrm>
          <a:prstGeom prst="rect">
            <a:avLst/>
          </a:prstGeom>
          <a:noFill/>
        </p:spPr>
      </p:pic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51520" y="2176780"/>
          <a:ext cx="5040560" cy="274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16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89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CPU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GPU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Designed</a:t>
                      </a:r>
                      <a:r>
                        <a:rPr lang="en-IN" baseline="0" dirty="0"/>
                        <a:t> for a wide variety of applications.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Designed specifically for  rendering</a:t>
                      </a:r>
                      <a:r>
                        <a:rPr lang="en-IN" baseline="0" dirty="0"/>
                        <a:t> and other graphic applications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Consists of  few cores optimized for sequential serial processing 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Massively parallel architecture consisting of thousands of smaller</a:t>
                      </a:r>
                      <a:r>
                        <a:rPr lang="en-IN" sz="1800" b="0" i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cores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339752" y="163564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u="sng" dirty="0">
                <a:solidFill>
                  <a:schemeClr val="bg1"/>
                </a:solidFill>
              </a:rPr>
              <a:t>CPU Vs GPU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48464" y="4443958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[1]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GPU acceleration</a:t>
            </a:r>
          </a:p>
        </p:txBody>
      </p:sp>
      <p:pic>
        <p:nvPicPr>
          <p:cNvPr id="6146" name="Picture 2" descr="How GPU Acceleration Works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5616" y="987574"/>
            <a:ext cx="6896275" cy="388843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7092280" y="458797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[1]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Solution approach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9512" y="987574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Identify the intensive loops.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43608" y="1491630"/>
            <a:ext cx="45720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75656" y="1779662"/>
            <a:ext cx="4981575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Box 16"/>
          <p:cNvSpPr txBox="1"/>
          <p:nvPr/>
        </p:nvSpPr>
        <p:spPr>
          <a:xfrm>
            <a:off x="179512" y="2283718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Identify the parameters need to be passed to kernel.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9512" y="2715766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Initialize pointers  and allocate the parameters  with appropriate size.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9512" y="3075806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</a:t>
            </a:r>
            <a:r>
              <a:rPr lang="en-IN" sz="2400" dirty="0" err="1">
                <a:solidFill>
                  <a:schemeClr val="bg1"/>
                </a:solidFill>
              </a:rPr>
              <a:t>Linearize</a:t>
            </a:r>
            <a:r>
              <a:rPr lang="en-IN" sz="2400" dirty="0">
                <a:solidFill>
                  <a:schemeClr val="bg1"/>
                </a:solidFill>
              </a:rPr>
              <a:t> 2D array in to 1D array while assigning to pointers.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79512" y="3507854"/>
            <a:ext cx="8964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Copy the parameters values to GPU using  ‘</a:t>
            </a:r>
            <a:r>
              <a:rPr lang="en-IN" sz="2400" dirty="0" err="1">
                <a:solidFill>
                  <a:schemeClr val="bg1"/>
                </a:solidFill>
              </a:rPr>
              <a:t>cudaMemcpyHostToDevice</a:t>
            </a:r>
            <a:r>
              <a:rPr lang="en-IN" sz="2400" dirty="0">
                <a:solidFill>
                  <a:schemeClr val="bg1"/>
                </a:solidFill>
              </a:rPr>
              <a:t>’.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Solution approach(continued..)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9512" y="2139702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Call the designed __global__ function from host(CPU).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9512" y="3075806"/>
            <a:ext cx="8964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Copy the values of parameters from device to host using ‘</a:t>
            </a:r>
            <a:r>
              <a:rPr lang="en-IN" sz="2400" dirty="0" err="1">
                <a:solidFill>
                  <a:schemeClr val="bg1"/>
                </a:solidFill>
              </a:rPr>
              <a:t>cudaMemcpyDeviceToHost</a:t>
            </a:r>
            <a:r>
              <a:rPr lang="en-IN" sz="2400" dirty="0">
                <a:solidFill>
                  <a:schemeClr val="bg1"/>
                </a:solidFill>
              </a:rPr>
              <a:t>’.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9512" y="3867894"/>
            <a:ext cx="8964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At the end of the program, allocated memory in GPU must be freed by using ‘</a:t>
            </a:r>
            <a:r>
              <a:rPr lang="en-IN" sz="2400" dirty="0" err="1">
                <a:solidFill>
                  <a:schemeClr val="bg1"/>
                </a:solidFill>
              </a:rPr>
              <a:t>cudaFree</a:t>
            </a:r>
            <a:r>
              <a:rPr lang="en-IN" sz="2400" dirty="0">
                <a:solidFill>
                  <a:schemeClr val="bg1"/>
                </a:solidFill>
              </a:rPr>
              <a:t>(</a:t>
            </a:r>
            <a:r>
              <a:rPr lang="en-IN" sz="2400" dirty="0" err="1">
                <a:solidFill>
                  <a:schemeClr val="bg1"/>
                </a:solidFill>
              </a:rPr>
              <a:t>ptr</a:t>
            </a:r>
            <a:r>
              <a:rPr lang="en-IN" sz="2400" dirty="0">
                <a:solidFill>
                  <a:schemeClr val="bg1"/>
                </a:solidFill>
              </a:rPr>
              <a:t>)’ function.</a:t>
            </a:r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2643758"/>
            <a:ext cx="8126413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TextBox 24"/>
          <p:cNvSpPr txBox="1"/>
          <p:nvPr/>
        </p:nvSpPr>
        <p:spPr>
          <a:xfrm>
            <a:off x="179512" y="1059582"/>
            <a:ext cx="8964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Design a __global__ function to run the block of code in GPU.</a:t>
            </a:r>
          </a:p>
        </p:txBody>
      </p:sp>
      <p:pic>
        <p:nvPicPr>
          <p:cNvPr id="26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83568" y="1625898"/>
            <a:ext cx="7791450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251520" y="1203598"/>
            <a:ext cx="8892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A single GPU can have X number of blocks and each block can have Y number of threads.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6228184" y="2067694"/>
          <a:ext cx="26159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9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39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39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39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/>
                          </a:solidFill>
                        </a:rPr>
                        <a:t>T0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/>
                          </a:solidFill>
                        </a:rPr>
                        <a:t>T1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/>
                          </a:solidFill>
                        </a:rPr>
                        <a:t>T2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0" dirty="0">
                          <a:solidFill>
                            <a:schemeClr val="tx1"/>
                          </a:solidFill>
                        </a:rPr>
                        <a:t>T3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T4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T5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T6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T7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T8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T9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T10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T11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T12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T13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T14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T15</a:t>
                      </a: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020272" y="1635646"/>
            <a:ext cx="966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Block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51520" y="1923678"/>
            <a:ext cx="58326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Number of blocks and threads can be configured by giving numerical values in between 3 angular brackets ‘&lt;&lt;&lt;</a:t>
            </a:r>
            <a:r>
              <a:rPr lang="en-IN" sz="2400" dirty="0">
                <a:solidFill>
                  <a:srgbClr val="FFFF00"/>
                </a:solidFill>
              </a:rPr>
              <a:t>X,Y</a:t>
            </a:r>
            <a:r>
              <a:rPr lang="en-IN" sz="2400" dirty="0">
                <a:solidFill>
                  <a:schemeClr val="bg1"/>
                </a:solidFill>
              </a:rPr>
              <a:t>&gt;&gt;&gt;’.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In our case, it is &lt;&lt;&lt;</a:t>
            </a:r>
            <a:r>
              <a:rPr lang="en-IN" sz="2400" dirty="0">
                <a:solidFill>
                  <a:srgbClr val="FFFF00"/>
                </a:solidFill>
              </a:rPr>
              <a:t>Number/32,32</a:t>
            </a:r>
            <a:r>
              <a:rPr lang="en-IN" sz="2400" dirty="0">
                <a:solidFill>
                  <a:schemeClr val="bg1"/>
                </a:solidFill>
              </a:rPr>
              <a:t>&gt;&gt;&gt;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	Number=1000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Number of blocks ~ 31</a:t>
            </a:r>
          </a:p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Number of threads =32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1520" y="4515966"/>
            <a:ext cx="9324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</a:rPr>
              <a:t> Number of parallel operations initiated is  X*Y=Number/32 * 32=1000</a:t>
            </a:r>
          </a:p>
          <a:p>
            <a:endParaRPr lang="en-IN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Solution approach(continued..)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" descr="D:\nvidiablu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"/>
            <a:ext cx="9144000" cy="5143499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0" y="26749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Sequential CPU Vs Parallel CPU Vs Parallel GPU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" y="843558"/>
            <a:ext cx="3995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Processor  :Intel(R) Core(TM) i7-6700HQ</a:t>
            </a:r>
          </a:p>
          <a:p>
            <a:r>
              <a:rPr lang="pt-BR" dirty="0">
                <a:solidFill>
                  <a:srgbClr val="FFFF00"/>
                </a:solidFill>
              </a:rPr>
              <a:t>No”of cores = 4</a:t>
            </a:r>
          </a:p>
          <a:p>
            <a:r>
              <a:rPr lang="pt-BR" dirty="0">
                <a:solidFill>
                  <a:srgbClr val="FFFF00"/>
                </a:solidFill>
              </a:rPr>
              <a:t>No” of threads=8</a:t>
            </a:r>
          </a:p>
          <a:p>
            <a:r>
              <a:rPr lang="en-IN" dirty="0">
                <a:solidFill>
                  <a:srgbClr val="FFFF00"/>
                </a:solidFill>
              </a:rPr>
              <a:t>Processor Base Frequency = 2.64 GHz</a:t>
            </a:r>
          </a:p>
          <a:p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27984" y="795357"/>
            <a:ext cx="36629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GPU :NVIDIA GEFORCE GTX 950M</a:t>
            </a:r>
          </a:p>
          <a:p>
            <a:r>
              <a:rPr lang="pt-BR" dirty="0">
                <a:solidFill>
                  <a:srgbClr val="FFFF00"/>
                </a:solidFill>
              </a:rPr>
              <a:t>Cuda cores = 640</a:t>
            </a:r>
          </a:p>
          <a:p>
            <a:r>
              <a:rPr lang="en-IN" dirty="0">
                <a:solidFill>
                  <a:srgbClr val="FFFF00"/>
                </a:solidFill>
              </a:rPr>
              <a:t>Memory Clock frequency =1000 MHz</a:t>
            </a:r>
            <a:endParaRPr lang="pt-BR" dirty="0">
              <a:solidFill>
                <a:srgbClr val="FFFF00"/>
              </a:solidFill>
            </a:endParaRPr>
          </a:p>
          <a:p>
            <a:r>
              <a:rPr lang="en-IN" dirty="0" err="1">
                <a:solidFill>
                  <a:srgbClr val="FFFF00"/>
                </a:solidFill>
              </a:rPr>
              <a:t>Cuda</a:t>
            </a:r>
            <a:r>
              <a:rPr lang="en-IN" dirty="0">
                <a:solidFill>
                  <a:srgbClr val="FFFF00"/>
                </a:solidFill>
              </a:rPr>
              <a:t> support = Yes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9552" y="2427734"/>
            <a:ext cx="8409777" cy="350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26695" y="3469554"/>
            <a:ext cx="8365785" cy="32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2440" y="4515966"/>
            <a:ext cx="8417581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0" y="1995686"/>
            <a:ext cx="471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Execution with CPU (Sequentially)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758157"/>
            <a:ext cx="4716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Execution with CPU (parallel)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766269"/>
            <a:ext cx="5868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</a:rPr>
              <a:t>Execution with  GPU acceleration(parallel)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29296" y="3046189"/>
            <a:ext cx="5114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1.354 times faster than sequential code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635896" y="4126309"/>
            <a:ext cx="4959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>
                <a:solidFill>
                  <a:srgbClr val="FFFF00"/>
                </a:solidFill>
              </a:rPr>
              <a:t>3.96 times faster than sequential code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694</Words>
  <Application>Microsoft Office PowerPoint</Application>
  <PresentationFormat>Bildschirmpräsentation (16:9)</PresentationFormat>
  <Paragraphs>102</Paragraphs>
  <Slides>13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HimaSkiran</dc:creator>
  <cp:lastModifiedBy>Sreedhar Kokkarachedu</cp:lastModifiedBy>
  <cp:revision>63</cp:revision>
  <dcterms:created xsi:type="dcterms:W3CDTF">2017-08-07T14:56:05Z</dcterms:created>
  <dcterms:modified xsi:type="dcterms:W3CDTF">2021-06-02T13:12:14Z</dcterms:modified>
</cp:coreProperties>
</file>

<file path=docProps/thumbnail.jpeg>
</file>